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90" r:id="rId5"/>
  </p:sldIdLst>
  <p:sldSz cx="6858000" cy="9906000" type="A4"/>
  <p:notesSz cx="6794500" cy="9931400"/>
  <p:custDataLst>
    <p:tags r:id="rId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2F2"/>
    <a:srgbClr val="00703C"/>
    <a:srgbClr val="007A3D"/>
    <a:srgbClr val="009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15" autoAdjust="0"/>
    <p:restoredTop sz="89935" autoAdjust="0"/>
  </p:normalViewPr>
  <p:slideViewPr>
    <p:cSldViewPr snapToGrid="0">
      <p:cViewPr varScale="1">
        <p:scale>
          <a:sx n="112" d="100"/>
          <a:sy n="112" d="100"/>
        </p:scale>
        <p:origin x="422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tags" Target="tags/tag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11A4E-17FD-4D78-96FD-BEA43D5461E2}" type="datetimeFigureOut">
              <a:rPr lang="nb-NO" smtClean="0"/>
              <a:t>09.04.2026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858000" cy="540000"/>
          </a:xfrm>
          <a:prstGeom prst="rect">
            <a:avLst/>
          </a:prstGeom>
          <a:solidFill>
            <a:srgbClr val="007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bg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12" name="Rektangel 11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9365302"/>
            <a:ext cx="6858000" cy="540000"/>
          </a:xfrm>
          <a:prstGeom prst="rect">
            <a:avLst/>
          </a:prstGeom>
          <a:solidFill>
            <a:srgbClr val="007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atin typeface="Plus Jakarta Sans" pitchFamily="2" charset="0"/>
              <a:cs typeface="Plus Jakarta Sans" pitchFamily="2" charset="0"/>
            </a:endParaRPr>
          </a:p>
        </p:txBody>
      </p:sp>
      <p:pic>
        <p:nvPicPr>
          <p:cNvPr id="9" name="Bilde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3" y="126770"/>
            <a:ext cx="592203" cy="277215"/>
          </a:xfrm>
          <a:prstGeom prst="rect">
            <a:avLst/>
          </a:prstGeom>
        </p:spPr>
      </p:pic>
      <p:sp>
        <p:nvSpPr>
          <p:cNvPr id="21" name="TekstSylinder 20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9527580"/>
            <a:ext cx="685799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700" dirty="0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Betek Norge AS   |   post@betek-norge.no    |   Org: 980 832 481   |   </a:t>
            </a:r>
            <a:r>
              <a:rPr lang="nb-NO" sz="700" dirty="0" err="1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Betek</a:t>
            </a:r>
            <a:r>
              <a:rPr lang="nb-NO" sz="700" dirty="0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 Norge AS forbeholder seg retten til å endre på spesifikasjonene uten varsel.</a:t>
            </a:r>
          </a:p>
        </p:txBody>
      </p:sp>
      <p:sp>
        <p:nvSpPr>
          <p:cNvPr id="5" name="TekstSylinder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76666" y="105594"/>
            <a:ext cx="2079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FDV </a:t>
            </a:r>
            <a:r>
              <a:rPr lang="en-US" sz="1400" b="1" dirty="0" err="1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Dokument</a:t>
            </a:r>
            <a:endParaRPr lang="en-US" altLang="nb-NO" sz="1400" b="1" dirty="0">
              <a:solidFill>
                <a:schemeClr val="bg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6" name="TekstSylinder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500816" y="872960"/>
            <a:ext cx="5542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2000" dirty="0">
                <a:latin typeface="Plus Jakarta Sans" pitchFamily="2" charset="0"/>
                <a:cs typeface="Plus Jakarta Sans" pitchFamily="2" charset="0"/>
              </a:rPr>
              <a:t>((produktnavn))</a:t>
            </a:r>
            <a:endParaRPr sz="900" b="1" dirty="0">
              <a:latin typeface="Plus Jakarta Sans" pitchFamily="2" charset="0"/>
              <a:cs typeface="Plus Jakarta Sans" pitchFamily="2" charset="0"/>
            </a:endParaRPr>
          </a:p>
        </p:txBody>
      </p:sp>
      <p:graphicFrame>
        <p:nvGraphicFramePr>
          <p:cNvPr id="4" name="Tabell 8">
            <a:extLst>
              <a:ext uri="{FF2B5EF4-FFF2-40B4-BE49-F238E27FC236}">
                <a16:creationId xmlns:a16="http://schemas.microsoft.com/office/drawing/2014/main" id="{39C3ABF4-9F96-EEC9-968F-23B505976D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2628896"/>
              </p:ext>
            </p:extLst>
          </p:nvPr>
        </p:nvGraphicFramePr>
        <p:xfrm>
          <a:off x="500818" y="2148840"/>
          <a:ext cx="3290780" cy="569976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926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4323">
                  <a:extLst>
                    <a:ext uri="{9D8B030D-6E8A-4147-A177-3AD203B41FA5}">
                      <a16:colId xmlns:a16="http://schemas.microsoft.com/office/drawing/2014/main" val="34202550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algn="l" fontAlgn="ctr"/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Generelt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Installasjonstype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Lyskilde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Farge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Energiklasse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47571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 err="1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00934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Elektriske egenskaper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Effekt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Driftspenning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Driver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Driver inkludert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  <a:sym typeface="+mn-ea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Isolasjonsklasse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Dimbar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 err="1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8047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Installasjon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Kapslingsgrad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IK-klassifisering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Omgivelsestemperatur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Isosafe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Gjennomkobling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Hulltaking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Byggehøyde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Tiltbar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 x D x H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Materiale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5338736"/>
                  </a:ext>
                </a:extLst>
              </a:tr>
              <a:tr h="129540">
                <a:tc gridSpan="2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Lysytelse og kvalitet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900" b="1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Lumen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 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Lumen per Watt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 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Fargetemperatur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Fargegjengivelse (RA)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SDCM / </a:t>
                      </a: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MacAdamstep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Lysspredning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Optikk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 err="1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UGR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796647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Levetid ved 25C°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Levetid 50 000t 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da-DK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Levetid </a:t>
                      </a:r>
                      <a:r>
                        <a:rPr lang="en-US" alt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10</a:t>
                      </a:r>
                      <a:r>
                        <a:rPr 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0 000t 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11534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Antall per sikring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900" b="1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0945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B-karakteristikk</a:t>
                      </a:r>
                    </a:p>
                  </a:txBody>
                  <a:tcPr marL="0" marR="7620" marT="762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21198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C-karakteristikk</a:t>
                      </a:r>
                    </a:p>
                  </a:txBody>
                  <a:tcPr marL="0" marR="7620" marT="762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4436635"/>
                  </a:ext>
                </a:extLst>
              </a:tr>
            </a:tbl>
          </a:graphicData>
        </a:graphic>
      </p:graphicFrame>
      <p:sp>
        <p:nvSpPr>
          <p:cNvPr id="3" name="TekstSylinder 3">
            <a:extLst>
              <a:ext uri="{FF2B5EF4-FFF2-40B4-BE49-F238E27FC236}">
                <a16:creationId xmlns:a16="http://schemas.microsoft.com/office/drawing/2014/main" id="{CFAC50FF-3E80-7392-7385-23D71BF2FF7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500816" y="1174938"/>
            <a:ext cx="554217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800" dirty="0">
                <a:latin typeface="Plus Jakarta Sans" pitchFamily="2" charset="0"/>
                <a:cs typeface="Plus Jakarta Sans" pitchFamily="2" charset="0"/>
              </a:rPr>
              <a:t>E</a:t>
            </a:r>
            <a:r>
              <a:rPr lang="en-US" sz="800" dirty="0">
                <a:latin typeface="Plus Jakarta Sans" pitchFamily="2" charset="0"/>
                <a:cs typeface="Plus Jakarta Sans" pitchFamily="2" charset="0"/>
              </a:rPr>
              <a:t>LNUMMER: </a:t>
            </a:r>
            <a:r>
              <a:rPr lang="en-US" sz="900" b="1" dirty="0"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en-US" sz="900" b="1" dirty="0" err="1">
                <a:latin typeface="Plus Jakarta Sans" pitchFamily="2" charset="0"/>
                <a:cs typeface="Plus Jakarta Sans" pitchFamily="2" charset="0"/>
              </a:rPr>
              <a:t>elnummer</a:t>
            </a:r>
            <a:r>
              <a:rPr lang="en-US" sz="900" b="1" dirty="0">
                <a:latin typeface="Plus Jakarta Sans" pitchFamily="2" charset="0"/>
                <a:cs typeface="Plus Jakarta Sans" pitchFamily="2" charset="0"/>
              </a:rPr>
              <a:t>))     </a:t>
            </a:r>
            <a:r>
              <a:rPr lang="en-US" sz="850" dirty="0">
                <a:latin typeface="Plus Jakarta Sans" pitchFamily="2" charset="0"/>
                <a:cs typeface="Plus Jakarta Sans" pitchFamily="2" charset="0"/>
              </a:rPr>
              <a:t> |      </a:t>
            </a:r>
            <a:r>
              <a:rPr lang="en-US" sz="800" dirty="0">
                <a:latin typeface="Plus Jakarta Sans" pitchFamily="2" charset="0"/>
                <a:cs typeface="Plus Jakarta Sans" pitchFamily="2" charset="0"/>
              </a:rPr>
              <a:t>EAN: </a:t>
            </a:r>
            <a:r>
              <a:rPr lang="en-US" sz="900" b="1" dirty="0">
                <a:latin typeface="Plus Jakarta Sans" pitchFamily="2" charset="0"/>
                <a:cs typeface="Plus Jakarta Sans" pitchFamily="2" charset="0"/>
              </a:rPr>
              <a:t>((EAN))</a:t>
            </a:r>
            <a:endParaRPr sz="900" b="1" dirty="0"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0E026E1A-9C3E-8097-3A20-60F076B3D40B}"/>
              </a:ext>
            </a:extLst>
          </p:cNvPr>
          <p:cNvSpPr txBox="1"/>
          <p:nvPr/>
        </p:nvSpPr>
        <p:spPr>
          <a:xfrm>
            <a:off x="2471092" y="3042877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((effekt))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8" name="TekstSylinder 7">
            <a:extLst>
              <a:ext uri="{FF2B5EF4-FFF2-40B4-BE49-F238E27FC236}">
                <a16:creationId xmlns:a16="http://schemas.microsoft.com/office/drawing/2014/main" id="{DD902370-FC8C-2F61-FA4B-68DE68310AE1}"/>
              </a:ext>
            </a:extLst>
          </p:cNvPr>
          <p:cNvSpPr txBox="1"/>
          <p:nvPr/>
        </p:nvSpPr>
        <p:spPr>
          <a:xfrm>
            <a:off x="2471092" y="3176444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tbl_driftspenning</a:t>
            </a:r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</p:txBody>
      </p:sp>
      <p:sp>
        <p:nvSpPr>
          <p:cNvPr id="10" name="TekstSylinder 9">
            <a:extLst>
              <a:ext uri="{FF2B5EF4-FFF2-40B4-BE49-F238E27FC236}">
                <a16:creationId xmlns:a16="http://schemas.microsoft.com/office/drawing/2014/main" id="{ADDF4828-8A87-A105-E1D5-B68FA299D294}"/>
              </a:ext>
            </a:extLst>
          </p:cNvPr>
          <p:cNvSpPr txBox="1"/>
          <p:nvPr/>
        </p:nvSpPr>
        <p:spPr>
          <a:xfrm>
            <a:off x="2471092" y="3310011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((driver))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11" name="TekstSylinder 10">
            <a:extLst>
              <a:ext uri="{FF2B5EF4-FFF2-40B4-BE49-F238E27FC236}">
                <a16:creationId xmlns:a16="http://schemas.microsoft.com/office/drawing/2014/main" id="{3B00CA85-71F2-60A8-167F-C833B74969E8}"/>
              </a:ext>
            </a:extLst>
          </p:cNvPr>
          <p:cNvSpPr txBox="1"/>
          <p:nvPr/>
        </p:nvSpPr>
        <p:spPr>
          <a:xfrm>
            <a:off x="2471092" y="3443578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((driverinkludert))</a:t>
            </a:r>
          </a:p>
        </p:txBody>
      </p:sp>
      <p:sp>
        <p:nvSpPr>
          <p:cNvPr id="13" name="TekstSylinder 12">
            <a:extLst>
              <a:ext uri="{FF2B5EF4-FFF2-40B4-BE49-F238E27FC236}">
                <a16:creationId xmlns:a16="http://schemas.microsoft.com/office/drawing/2014/main" id="{20619605-5E03-24B3-E776-2255FF553A47}"/>
              </a:ext>
            </a:extLst>
          </p:cNvPr>
          <p:cNvSpPr txBox="1"/>
          <p:nvPr/>
        </p:nvSpPr>
        <p:spPr>
          <a:xfrm>
            <a:off x="2471092" y="3577144"/>
            <a:ext cx="1800000" cy="22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((isolasjonsklasse))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14" name="TekstSylinder 13">
            <a:extLst>
              <a:ext uri="{FF2B5EF4-FFF2-40B4-BE49-F238E27FC236}">
                <a16:creationId xmlns:a16="http://schemas.microsoft.com/office/drawing/2014/main" id="{2222EC24-D7B8-3339-E580-A60257B221D8}"/>
              </a:ext>
            </a:extLst>
          </p:cNvPr>
          <p:cNvSpPr txBox="1"/>
          <p:nvPr/>
        </p:nvSpPr>
        <p:spPr>
          <a:xfrm>
            <a:off x="2471092" y="3710712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tbl_dimbar</a:t>
            </a:r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</p:txBody>
      </p:sp>
      <p:sp>
        <p:nvSpPr>
          <p:cNvPr id="15" name="TekstSylinder 14">
            <a:extLst>
              <a:ext uri="{FF2B5EF4-FFF2-40B4-BE49-F238E27FC236}">
                <a16:creationId xmlns:a16="http://schemas.microsoft.com/office/drawing/2014/main" id="{4C1D3DD6-8D34-8F3E-DE7B-D8887040E50C}"/>
              </a:ext>
            </a:extLst>
          </p:cNvPr>
          <p:cNvSpPr txBox="1"/>
          <p:nvPr/>
        </p:nvSpPr>
        <p:spPr>
          <a:xfrm>
            <a:off x="2471092" y="2241117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((installasjonstype))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16" name="TekstSylinder 15">
            <a:extLst>
              <a:ext uri="{FF2B5EF4-FFF2-40B4-BE49-F238E27FC236}">
                <a16:creationId xmlns:a16="http://schemas.microsoft.com/office/drawing/2014/main" id="{9AD069ED-4993-4D24-7FBD-52E9A197E4CC}"/>
              </a:ext>
            </a:extLst>
          </p:cNvPr>
          <p:cNvSpPr txBox="1"/>
          <p:nvPr/>
        </p:nvSpPr>
        <p:spPr>
          <a:xfrm>
            <a:off x="2471092" y="2373904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((lyskilde))</a:t>
            </a:r>
          </a:p>
        </p:txBody>
      </p:sp>
      <p:sp>
        <p:nvSpPr>
          <p:cNvPr id="17" name="TekstSylinder 16">
            <a:extLst>
              <a:ext uri="{FF2B5EF4-FFF2-40B4-BE49-F238E27FC236}">
                <a16:creationId xmlns:a16="http://schemas.microsoft.com/office/drawing/2014/main" id="{252AFBE8-C1B0-1CC3-C5CA-43AF6ABAEE47}"/>
              </a:ext>
            </a:extLst>
          </p:cNvPr>
          <p:cNvSpPr txBox="1"/>
          <p:nvPr/>
        </p:nvSpPr>
        <p:spPr>
          <a:xfrm>
            <a:off x="2471092" y="2506691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((farge))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18" name="TekstSylinder 17">
            <a:extLst>
              <a:ext uri="{FF2B5EF4-FFF2-40B4-BE49-F238E27FC236}">
                <a16:creationId xmlns:a16="http://schemas.microsoft.com/office/drawing/2014/main" id="{3C7E72EE-5E83-9B7A-597D-A3979BBC9077}"/>
              </a:ext>
            </a:extLst>
          </p:cNvPr>
          <p:cNvSpPr txBox="1"/>
          <p:nvPr/>
        </p:nvSpPr>
        <p:spPr>
          <a:xfrm>
            <a:off x="2471092" y="2639479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((energiklasse))</a:t>
            </a:r>
          </a:p>
        </p:txBody>
      </p:sp>
      <p:sp>
        <p:nvSpPr>
          <p:cNvPr id="22" name="TekstSylinder 21">
            <a:extLst>
              <a:ext uri="{FF2B5EF4-FFF2-40B4-BE49-F238E27FC236}">
                <a16:creationId xmlns:a16="http://schemas.microsoft.com/office/drawing/2014/main" id="{237F25DC-D36F-AC84-5008-B95930A63F87}"/>
              </a:ext>
            </a:extLst>
          </p:cNvPr>
          <p:cNvSpPr txBox="1"/>
          <p:nvPr/>
        </p:nvSpPr>
        <p:spPr>
          <a:xfrm>
            <a:off x="2471092" y="4102788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((kapslingsgrad))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24" name="TekstSylinder 23">
            <a:extLst>
              <a:ext uri="{FF2B5EF4-FFF2-40B4-BE49-F238E27FC236}">
                <a16:creationId xmlns:a16="http://schemas.microsoft.com/office/drawing/2014/main" id="{AAE67378-6165-18CC-0A6D-42118CF4FB9E}"/>
              </a:ext>
            </a:extLst>
          </p:cNvPr>
          <p:cNvSpPr txBox="1"/>
          <p:nvPr/>
        </p:nvSpPr>
        <p:spPr>
          <a:xfrm>
            <a:off x="2471093" y="4235895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tbl_ik_klassifisering</a:t>
            </a:r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</p:txBody>
      </p:sp>
      <p:sp>
        <p:nvSpPr>
          <p:cNvPr id="25" name="TekstSylinder 24">
            <a:extLst>
              <a:ext uri="{FF2B5EF4-FFF2-40B4-BE49-F238E27FC236}">
                <a16:creationId xmlns:a16="http://schemas.microsoft.com/office/drawing/2014/main" id="{B78E600E-B0E6-518E-A595-93864B84A05C}"/>
              </a:ext>
            </a:extLst>
          </p:cNvPr>
          <p:cNvSpPr txBox="1"/>
          <p:nvPr/>
        </p:nvSpPr>
        <p:spPr>
          <a:xfrm>
            <a:off x="2471093" y="4369002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((omgivelsestemperatur))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27" name="TekstSylinder 26">
            <a:extLst>
              <a:ext uri="{FF2B5EF4-FFF2-40B4-BE49-F238E27FC236}">
                <a16:creationId xmlns:a16="http://schemas.microsoft.com/office/drawing/2014/main" id="{A09199FC-D634-E5CE-ABDE-CA046DB01C59}"/>
              </a:ext>
            </a:extLst>
          </p:cNvPr>
          <p:cNvSpPr txBox="1"/>
          <p:nvPr/>
        </p:nvSpPr>
        <p:spPr>
          <a:xfrm>
            <a:off x="2471093" y="4502109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((isosafe))</a:t>
            </a:r>
          </a:p>
        </p:txBody>
      </p:sp>
      <p:sp>
        <p:nvSpPr>
          <p:cNvPr id="28" name="TekstSylinder 27">
            <a:extLst>
              <a:ext uri="{FF2B5EF4-FFF2-40B4-BE49-F238E27FC236}">
                <a16:creationId xmlns:a16="http://schemas.microsoft.com/office/drawing/2014/main" id="{7E2EDEB6-8313-B17C-2B85-9BFA98DAE3F4}"/>
              </a:ext>
            </a:extLst>
          </p:cNvPr>
          <p:cNvSpPr txBox="1"/>
          <p:nvPr/>
        </p:nvSpPr>
        <p:spPr>
          <a:xfrm>
            <a:off x="2471093" y="4635216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((gjennomkobling))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29" name="TekstSylinder 28">
            <a:extLst>
              <a:ext uri="{FF2B5EF4-FFF2-40B4-BE49-F238E27FC236}">
                <a16:creationId xmlns:a16="http://schemas.microsoft.com/office/drawing/2014/main" id="{7580A869-3D39-959B-EEE3-3DF8523F8652}"/>
              </a:ext>
            </a:extLst>
          </p:cNvPr>
          <p:cNvSpPr txBox="1"/>
          <p:nvPr/>
        </p:nvSpPr>
        <p:spPr>
          <a:xfrm>
            <a:off x="2471093" y="4768323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((hulltaking))</a:t>
            </a:r>
          </a:p>
        </p:txBody>
      </p:sp>
      <p:sp>
        <p:nvSpPr>
          <p:cNvPr id="30" name="TekstSylinder 29">
            <a:extLst>
              <a:ext uri="{FF2B5EF4-FFF2-40B4-BE49-F238E27FC236}">
                <a16:creationId xmlns:a16="http://schemas.microsoft.com/office/drawing/2014/main" id="{D8097DE7-2FEC-6440-9C84-ABDEA29B3FD2}"/>
              </a:ext>
            </a:extLst>
          </p:cNvPr>
          <p:cNvSpPr txBox="1"/>
          <p:nvPr/>
        </p:nvSpPr>
        <p:spPr>
          <a:xfrm>
            <a:off x="2471093" y="4901430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((byggehøyde))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31" name="TekstSylinder 30">
            <a:extLst>
              <a:ext uri="{FF2B5EF4-FFF2-40B4-BE49-F238E27FC236}">
                <a16:creationId xmlns:a16="http://schemas.microsoft.com/office/drawing/2014/main" id="{B9A88A1F-6EFF-AD97-C963-EAA42A3DDBFB}"/>
              </a:ext>
            </a:extLst>
          </p:cNvPr>
          <p:cNvSpPr txBox="1"/>
          <p:nvPr/>
        </p:nvSpPr>
        <p:spPr>
          <a:xfrm>
            <a:off x="2471093" y="5034537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tiltbar</a:t>
            </a:r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</p:txBody>
      </p:sp>
      <p:sp>
        <p:nvSpPr>
          <p:cNvPr id="32" name="TekstSylinder 31">
            <a:extLst>
              <a:ext uri="{FF2B5EF4-FFF2-40B4-BE49-F238E27FC236}">
                <a16:creationId xmlns:a16="http://schemas.microsoft.com/office/drawing/2014/main" id="{9D81FEDD-F6C8-9A87-0952-B95AF650FC97}"/>
              </a:ext>
            </a:extLst>
          </p:cNvPr>
          <p:cNvSpPr txBox="1"/>
          <p:nvPr/>
        </p:nvSpPr>
        <p:spPr>
          <a:xfrm>
            <a:off x="2471093" y="5167644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((lengde)) x ((</a:t>
            </a:r>
            <a:r>
              <a:rPr lang="nb-NO" altLang="zh-CN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dypde</a:t>
            </a:r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 x ((</a:t>
            </a:r>
            <a:r>
              <a:rPr lang="nb-NO" altLang="zh-CN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height</a:t>
            </a:r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33" name="TekstSylinder 32">
            <a:extLst>
              <a:ext uri="{FF2B5EF4-FFF2-40B4-BE49-F238E27FC236}">
                <a16:creationId xmlns:a16="http://schemas.microsoft.com/office/drawing/2014/main" id="{8DEA9CC0-9416-2140-A597-6B9F9D4F6A58}"/>
              </a:ext>
            </a:extLst>
          </p:cNvPr>
          <p:cNvSpPr txBox="1"/>
          <p:nvPr/>
        </p:nvSpPr>
        <p:spPr>
          <a:xfrm>
            <a:off x="2471091" y="5300755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((materiale))</a:t>
            </a:r>
          </a:p>
        </p:txBody>
      </p:sp>
      <p:sp>
        <p:nvSpPr>
          <p:cNvPr id="40" name="TekstSylinder 39">
            <a:extLst>
              <a:ext uri="{FF2B5EF4-FFF2-40B4-BE49-F238E27FC236}">
                <a16:creationId xmlns:a16="http://schemas.microsoft.com/office/drawing/2014/main" id="{1B27A863-BEB2-13F9-6C9C-802895B70B28}"/>
              </a:ext>
            </a:extLst>
          </p:cNvPr>
          <p:cNvSpPr txBox="1"/>
          <p:nvPr/>
        </p:nvSpPr>
        <p:spPr>
          <a:xfrm>
            <a:off x="2471092" y="5708406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((lumen))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41" name="TekstSylinder 40">
            <a:extLst>
              <a:ext uri="{FF2B5EF4-FFF2-40B4-BE49-F238E27FC236}">
                <a16:creationId xmlns:a16="http://schemas.microsoft.com/office/drawing/2014/main" id="{58778172-5883-D79E-DE82-1DED6CA89A68}"/>
              </a:ext>
            </a:extLst>
          </p:cNvPr>
          <p:cNvSpPr txBox="1"/>
          <p:nvPr/>
        </p:nvSpPr>
        <p:spPr>
          <a:xfrm>
            <a:off x="2471093" y="5841513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lumenprwatt))</a:t>
            </a:r>
            <a:endParaRPr lang="nb-NO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42" name="TekstSylinder 41">
            <a:extLst>
              <a:ext uri="{FF2B5EF4-FFF2-40B4-BE49-F238E27FC236}">
                <a16:creationId xmlns:a16="http://schemas.microsoft.com/office/drawing/2014/main" id="{17F53886-22E9-3353-1E1F-4229067F6E2C}"/>
              </a:ext>
            </a:extLst>
          </p:cNvPr>
          <p:cNvSpPr txBox="1"/>
          <p:nvPr/>
        </p:nvSpPr>
        <p:spPr>
          <a:xfrm>
            <a:off x="2471093" y="5974620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((fargetemperatur))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43" name="TekstSylinder 42">
            <a:extLst>
              <a:ext uri="{FF2B5EF4-FFF2-40B4-BE49-F238E27FC236}">
                <a16:creationId xmlns:a16="http://schemas.microsoft.com/office/drawing/2014/main" id="{DAA63F5E-9C06-1781-A4A4-9D44F390930E}"/>
              </a:ext>
            </a:extLst>
          </p:cNvPr>
          <p:cNvSpPr txBox="1"/>
          <p:nvPr/>
        </p:nvSpPr>
        <p:spPr>
          <a:xfrm>
            <a:off x="2471093" y="6107727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((ra))</a:t>
            </a:r>
          </a:p>
        </p:txBody>
      </p:sp>
      <p:sp>
        <p:nvSpPr>
          <p:cNvPr id="44" name="TekstSylinder 43">
            <a:extLst>
              <a:ext uri="{FF2B5EF4-FFF2-40B4-BE49-F238E27FC236}">
                <a16:creationId xmlns:a16="http://schemas.microsoft.com/office/drawing/2014/main" id="{09D5F71C-43E5-39DE-0C62-7834494C52D0}"/>
              </a:ext>
            </a:extLst>
          </p:cNvPr>
          <p:cNvSpPr txBox="1"/>
          <p:nvPr/>
        </p:nvSpPr>
        <p:spPr>
          <a:xfrm>
            <a:off x="2471093" y="6240834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altLang="zh-CN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sdcm</a:t>
            </a:r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45" name="TekstSylinder 44">
            <a:extLst>
              <a:ext uri="{FF2B5EF4-FFF2-40B4-BE49-F238E27FC236}">
                <a16:creationId xmlns:a16="http://schemas.microsoft.com/office/drawing/2014/main" id="{7D5C162C-F276-8CD0-2DE1-9DDA4DC696E5}"/>
              </a:ext>
            </a:extLst>
          </p:cNvPr>
          <p:cNvSpPr txBox="1"/>
          <p:nvPr/>
        </p:nvSpPr>
        <p:spPr>
          <a:xfrm>
            <a:off x="2471093" y="6373941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lysspreding</a:t>
            </a:r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</p:txBody>
      </p:sp>
      <p:sp>
        <p:nvSpPr>
          <p:cNvPr id="46" name="TekstSylinder 45">
            <a:extLst>
              <a:ext uri="{FF2B5EF4-FFF2-40B4-BE49-F238E27FC236}">
                <a16:creationId xmlns:a16="http://schemas.microsoft.com/office/drawing/2014/main" id="{CF56B218-5DAE-C9C9-5DEA-A8F40B0F1CFF}"/>
              </a:ext>
            </a:extLst>
          </p:cNvPr>
          <p:cNvSpPr txBox="1"/>
          <p:nvPr/>
        </p:nvSpPr>
        <p:spPr>
          <a:xfrm>
            <a:off x="2471093" y="6507048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((optikk))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47" name="TekstSylinder 46">
            <a:extLst>
              <a:ext uri="{FF2B5EF4-FFF2-40B4-BE49-F238E27FC236}">
                <a16:creationId xmlns:a16="http://schemas.microsoft.com/office/drawing/2014/main" id="{FB57C336-CE42-6D16-7A34-4D0BDE4FC6CF}"/>
              </a:ext>
            </a:extLst>
          </p:cNvPr>
          <p:cNvSpPr txBox="1"/>
          <p:nvPr/>
        </p:nvSpPr>
        <p:spPr>
          <a:xfrm>
            <a:off x="2471092" y="6625249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tbl_ugr</a:t>
            </a:r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</p:txBody>
      </p:sp>
      <p:sp>
        <p:nvSpPr>
          <p:cNvPr id="48" name="TekstSylinder 47">
            <a:extLst>
              <a:ext uri="{FF2B5EF4-FFF2-40B4-BE49-F238E27FC236}">
                <a16:creationId xmlns:a16="http://schemas.microsoft.com/office/drawing/2014/main" id="{05AD1AA2-F756-5325-8D84-E7DC2446A2A3}"/>
              </a:ext>
            </a:extLst>
          </p:cNvPr>
          <p:cNvSpPr txBox="1"/>
          <p:nvPr/>
        </p:nvSpPr>
        <p:spPr>
          <a:xfrm>
            <a:off x="2471092" y="7034194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((50kt))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49" name="TekstSylinder 48">
            <a:extLst>
              <a:ext uri="{FF2B5EF4-FFF2-40B4-BE49-F238E27FC236}">
                <a16:creationId xmlns:a16="http://schemas.microsoft.com/office/drawing/2014/main" id="{C0829F95-F960-265E-9AD8-4D832A749F81}"/>
              </a:ext>
            </a:extLst>
          </p:cNvPr>
          <p:cNvSpPr txBox="1"/>
          <p:nvPr/>
        </p:nvSpPr>
        <p:spPr>
          <a:xfrm>
            <a:off x="2471091" y="7152395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((100kt))</a:t>
            </a:r>
          </a:p>
        </p:txBody>
      </p:sp>
      <p:sp>
        <p:nvSpPr>
          <p:cNvPr id="19" name="TekstSylinder 18">
            <a:extLst>
              <a:ext uri="{FF2B5EF4-FFF2-40B4-BE49-F238E27FC236}">
                <a16:creationId xmlns:a16="http://schemas.microsoft.com/office/drawing/2014/main" id="{B599D233-7EA3-45E8-CE94-D61E9E7B3AB5}"/>
              </a:ext>
            </a:extLst>
          </p:cNvPr>
          <p:cNvSpPr txBox="1"/>
          <p:nvPr/>
        </p:nvSpPr>
        <p:spPr>
          <a:xfrm>
            <a:off x="4566321" y="1469599"/>
            <a:ext cx="19764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((produktbilde))</a:t>
            </a: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20" name="TekstSylinder 19">
            <a:extLst>
              <a:ext uri="{FF2B5EF4-FFF2-40B4-BE49-F238E27FC236}">
                <a16:creationId xmlns:a16="http://schemas.microsoft.com/office/drawing/2014/main" id="{72E0B320-9F7D-AE33-7267-EC9B0B8E2421}"/>
              </a:ext>
            </a:extLst>
          </p:cNvPr>
          <p:cNvSpPr txBox="1"/>
          <p:nvPr/>
        </p:nvSpPr>
        <p:spPr>
          <a:xfrm>
            <a:off x="4566321" y="3307138"/>
            <a:ext cx="17942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((Lysfordeling))</a:t>
            </a: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23" name="TekstSylinder 22">
            <a:extLst>
              <a:ext uri="{FF2B5EF4-FFF2-40B4-BE49-F238E27FC236}">
                <a16:creationId xmlns:a16="http://schemas.microsoft.com/office/drawing/2014/main" id="{A92C3E2A-BC07-E227-D65C-0EC099960B6A}"/>
              </a:ext>
            </a:extLst>
          </p:cNvPr>
          <p:cNvSpPr txBox="1"/>
          <p:nvPr/>
        </p:nvSpPr>
        <p:spPr>
          <a:xfrm>
            <a:off x="4566321" y="4792855"/>
            <a:ext cx="15793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altLang="zh-CN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malskisse</a:t>
            </a:r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nb-NO" altLang="zh-CN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  <a:p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26" name="TekstSylinder 25">
            <a:extLst>
              <a:ext uri="{FF2B5EF4-FFF2-40B4-BE49-F238E27FC236}">
                <a16:creationId xmlns:a16="http://schemas.microsoft.com/office/drawing/2014/main" id="{20AD1D3B-8854-56A7-291F-9A49BF0864D6}"/>
              </a:ext>
            </a:extLst>
          </p:cNvPr>
          <p:cNvSpPr txBox="1"/>
          <p:nvPr/>
        </p:nvSpPr>
        <p:spPr>
          <a:xfrm>
            <a:off x="2471092" y="7542986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altLang="zh-CN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tbl_b_karakteristikk</a:t>
            </a:r>
            <a:r>
              <a:rPr lang="nb-NO" altLang="zh-CN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  <a:endParaRPr lang="zh-CN" altLang="en-US" sz="800" dirty="0">
              <a:solidFill>
                <a:srgbClr val="37415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34" name="TekstSylinder 33">
            <a:extLst>
              <a:ext uri="{FF2B5EF4-FFF2-40B4-BE49-F238E27FC236}">
                <a16:creationId xmlns:a16="http://schemas.microsoft.com/office/drawing/2014/main" id="{4E9EFEAE-2399-D3C4-96B6-FE166CC0D268}"/>
              </a:ext>
            </a:extLst>
          </p:cNvPr>
          <p:cNvSpPr txBox="1"/>
          <p:nvPr/>
        </p:nvSpPr>
        <p:spPr>
          <a:xfrm>
            <a:off x="2471092" y="7661187"/>
            <a:ext cx="1800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((</a:t>
            </a:r>
            <a:r>
              <a:rPr lang="nb-NO" sz="800" dirty="0" err="1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tbl_c_karakteristikk</a:t>
            </a:r>
            <a:r>
              <a:rPr lang="nb-NO" sz="800" dirty="0">
                <a:solidFill>
                  <a:srgbClr val="374151"/>
                </a:solidFill>
                <a:latin typeface="Plus Jakarta Sans" pitchFamily="2" charset="0"/>
                <a:cs typeface="Plus Jakarta Sans" pitchFamily="2" charset="0"/>
              </a:rPr>
              <a:t>))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I1NDJlMzEyZDI5NTQ1NjQwNDFhMWUwYzc0YmMzMDEifQ=="/>
</p:tagLst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D8AB6F67E21A04AA130126530D47BCB" ma:contentTypeVersion="15" ma:contentTypeDescription="Opprett et nytt dokument." ma:contentTypeScope="" ma:versionID="b8cdb304c492b7f6743070ecac798623">
  <xsd:schema xmlns:xsd="http://www.w3.org/2001/XMLSchema" xmlns:xs="http://www.w3.org/2001/XMLSchema" xmlns:p="http://schemas.microsoft.com/office/2006/metadata/properties" xmlns:ns2="e7603638-c54e-41e1-a330-3e7d038ae98f" xmlns:ns3="ca9d124e-d3e8-49d8-9bdf-364a1f99e633" targetNamespace="http://schemas.microsoft.com/office/2006/metadata/properties" ma:root="true" ma:fieldsID="116cff7d369129e8c820f9d7981dd93e" ns2:_="" ns3:_="">
    <xsd:import namespace="e7603638-c54e-41e1-a330-3e7d038ae98f"/>
    <xsd:import namespace="ca9d124e-d3e8-49d8-9bdf-364a1f99e6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603638-c54e-41e1-a330-3e7d038ae9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ildemerkelapper" ma:readOnly="false" ma:fieldId="{5cf76f15-5ced-4ddc-b409-7134ff3c332f}" ma:taxonomyMulti="true" ma:sspId="ea75c521-6be0-427e-b98f-9d5a076b8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9d124e-d3e8-49d8-9bdf-364a1f99e63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3c2af55-9380-43e2-b372-84778476f260}" ma:internalName="TaxCatchAll" ma:showField="CatchAllData" ma:web="ca9d124e-d3e8-49d8-9bdf-364a1f99e6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7603638-c54e-41e1-a330-3e7d038ae98f">
      <Terms xmlns="http://schemas.microsoft.com/office/infopath/2007/PartnerControls"/>
    </lcf76f155ced4ddcb4097134ff3c332f>
    <TaxCatchAll xmlns="ca9d124e-d3e8-49d8-9bdf-364a1f99e633" xsi:nil="true"/>
  </documentManagement>
</p:properties>
</file>

<file path=customXml/itemProps1.xml><?xml version="1.0" encoding="utf-8"?>
<ds:datastoreItem xmlns:ds="http://schemas.openxmlformats.org/officeDocument/2006/customXml" ds:itemID="{48CAA865-AC3A-4639-BB8D-5188E08F0566}">
  <ds:schemaRefs/>
</ds:datastoreItem>
</file>

<file path=customXml/itemProps2.xml><?xml version="1.0" encoding="utf-8"?>
<ds:datastoreItem xmlns:ds="http://schemas.openxmlformats.org/officeDocument/2006/customXml" ds:itemID="{F572888E-A104-4122-A60E-D51298D375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603638-c54e-41e1-a330-3e7d038ae98f"/>
    <ds:schemaRef ds:uri="ca9d124e-d3e8-49d8-9bdf-364a1f99e6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2F95496-0D7A-4264-AF0C-BB3F1B2A394A}">
  <ds:schemaRefs>
    <ds:schemaRef ds:uri="http://purl.org/dc/terms/"/>
    <ds:schemaRef ds:uri="http://schemas.microsoft.com/office/2006/documentManagement/types"/>
    <ds:schemaRef ds:uri="ca9d124e-d3e8-49d8-9bdf-364a1f99e633"/>
    <ds:schemaRef ds:uri="http://purl.org/dc/elements/1.1/"/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e7603638-c54e-41e1-a330-3e7d038ae98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399</TotalTime>
  <Words>243</Words>
  <Application>Microsoft Office PowerPoint</Application>
  <PresentationFormat>A4 (210 x 297 mm)</PresentationFormat>
  <Paragraphs>102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Plus Jakarta Sans</vt:lpstr>
      <vt:lpstr>Office-tema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FDV Downlight</dc:title>
  <dc:creator>Kenneth Konstantin Åstrøm</dc:creator>
  <cp:lastModifiedBy>Jan Roger Angelsen</cp:lastModifiedBy>
  <cp:revision>114</cp:revision>
  <cp:lastPrinted>2023-05-25T02:05:00Z</cp:lastPrinted>
  <dcterms:created xsi:type="dcterms:W3CDTF">2022-03-29T07:44:00Z</dcterms:created>
  <dcterms:modified xsi:type="dcterms:W3CDTF">2026-04-09T12:00:12Z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4BAA957C2D4A4154B00860364079B457_12</vt:lpwstr>
  </property>
  <property fmtid="{D5CDD505-2E9C-101B-9397-08002B2CF9AE}" pid="3" name="KSOProductBuildVer">
    <vt:lpwstr>2052-12.1.0.16929</vt:lpwstr>
  </property>
  <property fmtid="{D5CDD505-2E9C-101B-9397-08002B2CF9AE}" pid="4" name="ContentTypeId">
    <vt:lpwstr>0x0101002D8AB6F67E21A04AA130126530D47BCB</vt:lpwstr>
  </property>
  <property fmtid="{D5CDD505-2E9C-101B-9397-08002B2CF9AE}" pid="5" name="MediaServiceImageTags">
    <vt:lpwstr/>
  </property>
</Properties>
</file>